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C00B19-35FF-45DD-9EF2-3E1FB6E8A6AF}" type="datetimeFigureOut">
              <a:rPr lang="en-US" smtClean="0"/>
              <a:pPr/>
              <a:t>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0B19-35FF-45DD-9EF2-3E1FB6E8A6AF}" type="datetimeFigureOut">
              <a:rPr lang="en-US" smtClean="0"/>
              <a:pPr/>
              <a:t>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0B19-35FF-45DD-9EF2-3E1FB6E8A6AF}" type="datetimeFigureOut">
              <a:rPr lang="en-US" smtClean="0"/>
              <a:pPr/>
              <a:t>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0B19-35FF-45DD-9EF2-3E1FB6E8A6AF}" type="datetimeFigureOut">
              <a:rPr lang="en-US" smtClean="0"/>
              <a:pPr/>
              <a:t>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C00B19-35FF-45DD-9EF2-3E1FB6E8A6AF}" type="datetimeFigureOut">
              <a:rPr lang="en-US" smtClean="0"/>
              <a:pPr/>
              <a:t>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C00B19-35FF-45DD-9EF2-3E1FB6E8A6AF}" type="datetimeFigureOut">
              <a:rPr lang="en-US" smtClean="0"/>
              <a:pPr/>
              <a:t>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C00B19-35FF-45DD-9EF2-3E1FB6E8A6AF}" type="datetimeFigureOut">
              <a:rPr lang="en-US" smtClean="0"/>
              <a:pPr/>
              <a:t>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C00B19-35FF-45DD-9EF2-3E1FB6E8A6AF}" type="datetimeFigureOut">
              <a:rPr lang="en-US" smtClean="0"/>
              <a:pPr/>
              <a:t>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C00B19-35FF-45DD-9EF2-3E1FB6E8A6AF}" type="datetimeFigureOut">
              <a:rPr lang="en-US" smtClean="0"/>
              <a:pPr/>
              <a:t>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C00B19-35FF-45DD-9EF2-3E1FB6E8A6AF}" type="datetimeFigureOut">
              <a:rPr lang="en-US" smtClean="0"/>
              <a:pPr/>
              <a:t>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C00B19-35FF-45DD-9EF2-3E1FB6E8A6AF}" type="datetimeFigureOut">
              <a:rPr lang="en-US" smtClean="0"/>
              <a:pPr/>
              <a:t>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A6043-70B3-435B-A56C-64AA35880DB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C00B19-35FF-45DD-9EF2-3E1FB6E8A6AF}" type="datetimeFigureOut">
              <a:rPr lang="en-US" smtClean="0"/>
              <a:pPr/>
              <a:t>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A6043-70B3-435B-A56C-64AA35880DB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676399"/>
          </a:xfrm>
        </p:spPr>
        <p:txBody>
          <a:bodyPr/>
          <a:lstStyle/>
          <a:p>
            <a:r>
              <a:rPr lang="en-US" dirty="0" smtClean="0"/>
              <a:t>New Issue Market(Primary Market)</a:t>
            </a:r>
            <a:endParaRPr lang="en-US" dirty="0"/>
          </a:p>
        </p:txBody>
      </p:sp>
      <p:sp>
        <p:nvSpPr>
          <p:cNvPr id="3" name="Subtitle 2"/>
          <p:cNvSpPr>
            <a:spLocks noGrp="1"/>
          </p:cNvSpPr>
          <p:nvPr>
            <p:ph type="subTitle" idx="1"/>
          </p:nvPr>
        </p:nvSpPr>
        <p:spPr/>
        <p:txBody>
          <a:bodyPr/>
          <a:lstStyle/>
          <a:p>
            <a:endParaRPr lang="en-US"/>
          </a:p>
        </p:txBody>
      </p:sp>
      <p:pic>
        <p:nvPicPr>
          <p:cNvPr id="1026" name="Picture 2" descr="C:\Users\commerceS2\Desktop\Gokila\ne1.jpg"/>
          <p:cNvPicPr>
            <a:picLocks noChangeAspect="1" noChangeArrowheads="1"/>
          </p:cNvPicPr>
          <p:nvPr/>
        </p:nvPicPr>
        <p:blipFill>
          <a:blip r:embed="rId2"/>
          <a:srcRect/>
          <a:stretch>
            <a:fillRect/>
          </a:stretch>
        </p:blipFill>
        <p:spPr bwMode="auto">
          <a:xfrm>
            <a:off x="2590800" y="2590800"/>
            <a:ext cx="3733800" cy="3657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Offer for sale</a:t>
            </a:r>
            <a:endParaRPr lang="en-US" dirty="0"/>
          </a:p>
        </p:txBody>
      </p:sp>
      <p:sp>
        <p:nvSpPr>
          <p:cNvPr id="3" name="Content Placeholder 2"/>
          <p:cNvSpPr>
            <a:spLocks noGrp="1"/>
          </p:cNvSpPr>
          <p:nvPr>
            <p:ph idx="1"/>
          </p:nvPr>
        </p:nvSpPr>
        <p:spPr>
          <a:xfrm>
            <a:off x="457200" y="1600200"/>
            <a:ext cx="4953000" cy="4953000"/>
          </a:xfrm>
        </p:spPr>
        <p:txBody>
          <a:bodyPr>
            <a:normAutofit fontScale="92500" lnSpcReduction="20000"/>
          </a:bodyPr>
          <a:lstStyle/>
          <a:p>
            <a:pPr>
              <a:buNone/>
            </a:pPr>
            <a:r>
              <a:rPr lang="en-US" dirty="0" smtClean="0"/>
              <a:t>Institutional investors like venture funds, private equity funds etc., invest in unlisted company when it is very small or at an early stage. Subsequently, when the company becomes large, these investors sell their shares to the public, through issue of offer document and the company’s shares are listed in stock exchange. </a:t>
            </a:r>
            <a:endParaRPr lang="en-US" dirty="0"/>
          </a:p>
        </p:txBody>
      </p:sp>
      <p:pic>
        <p:nvPicPr>
          <p:cNvPr id="7170" name="Picture 2" descr="C:\Users\commerceS2\Desktop\Gokila\ne11.jpg"/>
          <p:cNvPicPr>
            <a:picLocks noChangeAspect="1" noChangeArrowheads="1"/>
          </p:cNvPicPr>
          <p:nvPr/>
        </p:nvPicPr>
        <p:blipFill>
          <a:blip r:embed="rId2"/>
          <a:srcRect/>
          <a:stretch>
            <a:fillRect/>
          </a:stretch>
        </p:blipFill>
        <p:spPr bwMode="auto">
          <a:xfrm>
            <a:off x="5715000" y="1752600"/>
            <a:ext cx="2867025" cy="3886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Private Placement</a:t>
            </a:r>
            <a:endParaRPr lang="en-US" dirty="0"/>
          </a:p>
        </p:txBody>
      </p:sp>
      <p:sp>
        <p:nvSpPr>
          <p:cNvPr id="3" name="Content Placeholder 2"/>
          <p:cNvSpPr>
            <a:spLocks noGrp="1"/>
          </p:cNvSpPr>
          <p:nvPr>
            <p:ph idx="1"/>
          </p:nvPr>
        </p:nvSpPr>
        <p:spPr>
          <a:xfrm>
            <a:off x="457200" y="1600200"/>
            <a:ext cx="5181600" cy="5105400"/>
          </a:xfrm>
        </p:spPr>
        <p:txBody>
          <a:bodyPr>
            <a:normAutofit fontScale="92500" lnSpcReduction="10000"/>
          </a:bodyPr>
          <a:lstStyle/>
          <a:p>
            <a:pPr>
              <a:buNone/>
            </a:pPr>
            <a:r>
              <a:rPr lang="en-US" dirty="0" smtClean="0"/>
              <a:t>The sale of securities to a relatively small number of select investors for raising capital. Investors involved in private placements are usually large banks, mutual funds, insurance companies and pension funds. Private placement is the opposite of a public issue, in which securities are made available for sale on the open market.</a:t>
            </a:r>
            <a:endParaRPr lang="en-US" b="1" dirty="0"/>
          </a:p>
        </p:txBody>
      </p:sp>
      <p:pic>
        <p:nvPicPr>
          <p:cNvPr id="8194" name="Picture 2" descr="C:\Users\commerceS2\Desktop\Gokila\ne12.jpg"/>
          <p:cNvPicPr>
            <a:picLocks noChangeAspect="1" noChangeArrowheads="1"/>
          </p:cNvPicPr>
          <p:nvPr/>
        </p:nvPicPr>
        <p:blipFill>
          <a:blip r:embed="rId2"/>
          <a:srcRect/>
          <a:stretch>
            <a:fillRect/>
          </a:stretch>
        </p:blipFill>
        <p:spPr bwMode="auto">
          <a:xfrm>
            <a:off x="5867400" y="1981200"/>
            <a:ext cx="2714625" cy="38862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Bonus Issue</a:t>
            </a:r>
            <a:endParaRPr lang="en-US" dirty="0"/>
          </a:p>
        </p:txBody>
      </p:sp>
      <p:sp>
        <p:nvSpPr>
          <p:cNvPr id="3" name="Content Placeholder 2"/>
          <p:cNvSpPr>
            <a:spLocks noGrp="1"/>
          </p:cNvSpPr>
          <p:nvPr>
            <p:ph idx="1"/>
          </p:nvPr>
        </p:nvSpPr>
        <p:spPr>
          <a:xfrm>
            <a:off x="457200" y="1600200"/>
            <a:ext cx="5334000" cy="4525963"/>
          </a:xfrm>
        </p:spPr>
        <p:txBody>
          <a:bodyPr/>
          <a:lstStyle/>
          <a:p>
            <a:pPr>
              <a:buNone/>
            </a:pPr>
            <a:r>
              <a:rPr lang="en-US" dirty="0" smtClean="0"/>
              <a:t>The </a:t>
            </a:r>
            <a:r>
              <a:rPr lang="en-US" dirty="0" smtClean="0"/>
              <a:t>company issues new shares to its existing shareholders. As the new shares are issued out of the company’s reserves (accumulated profits), shareholders need not pay any money to the company for receiving the new shares.</a:t>
            </a:r>
            <a:endParaRPr lang="en-US" dirty="0"/>
          </a:p>
        </p:txBody>
      </p:sp>
      <p:pic>
        <p:nvPicPr>
          <p:cNvPr id="9218" name="Picture 2" descr="C:\Users\commerceS2\Desktop\Gokila\ne13.jpg"/>
          <p:cNvPicPr>
            <a:picLocks noChangeAspect="1" noChangeArrowheads="1"/>
          </p:cNvPicPr>
          <p:nvPr/>
        </p:nvPicPr>
        <p:blipFill>
          <a:blip r:embed="rId2"/>
          <a:srcRect/>
          <a:stretch>
            <a:fillRect/>
          </a:stretch>
        </p:blipFill>
        <p:spPr bwMode="auto">
          <a:xfrm>
            <a:off x="5715000" y="1981200"/>
            <a:ext cx="3429000" cy="4267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Parties Involved in the New Issue</a:t>
            </a:r>
            <a:endParaRPr lang="en-US" dirty="0"/>
          </a:p>
        </p:txBody>
      </p:sp>
      <p:sp>
        <p:nvSpPr>
          <p:cNvPr id="3" name="Content Placeholder 2"/>
          <p:cNvSpPr>
            <a:spLocks noGrp="1"/>
          </p:cNvSpPr>
          <p:nvPr>
            <p:ph idx="1"/>
          </p:nvPr>
        </p:nvSpPr>
        <p:spPr/>
        <p:txBody>
          <a:bodyPr>
            <a:normAutofit fontScale="92500"/>
          </a:bodyPr>
          <a:lstStyle/>
          <a:p>
            <a:pPr marL="514350" indent="-514350">
              <a:buAutoNum type="arabicPeriod"/>
            </a:pPr>
            <a:r>
              <a:rPr lang="en-US" dirty="0" smtClean="0"/>
              <a:t>Managers to the Issue</a:t>
            </a:r>
          </a:p>
          <a:p>
            <a:pPr marL="514350" indent="-514350">
              <a:buNone/>
            </a:pPr>
            <a:r>
              <a:rPr lang="en-US" dirty="0" smtClean="0"/>
              <a:t>	</a:t>
            </a:r>
            <a:r>
              <a:rPr lang="en-US" dirty="0" smtClean="0"/>
              <a:t>		Drafting the prospectus</a:t>
            </a:r>
          </a:p>
          <a:p>
            <a:pPr marL="514350" indent="-514350">
              <a:buNone/>
            </a:pPr>
            <a:r>
              <a:rPr lang="en-US" dirty="0" smtClean="0"/>
              <a:t>	</a:t>
            </a:r>
            <a:r>
              <a:rPr lang="en-US" dirty="0" smtClean="0"/>
              <a:t>		Preparing a budget</a:t>
            </a:r>
          </a:p>
          <a:p>
            <a:pPr marL="514350" indent="-514350">
              <a:buNone/>
            </a:pPr>
            <a:r>
              <a:rPr lang="en-US" dirty="0" smtClean="0"/>
              <a:t>	</a:t>
            </a:r>
            <a:r>
              <a:rPr lang="en-US" dirty="0" smtClean="0"/>
              <a:t>		suggest time to issue</a:t>
            </a:r>
          </a:p>
          <a:p>
            <a:pPr marL="514350" indent="-514350">
              <a:buNone/>
            </a:pPr>
            <a:r>
              <a:rPr lang="en-US" dirty="0" smtClean="0"/>
              <a:t>	</a:t>
            </a:r>
            <a:r>
              <a:rPr lang="en-US" dirty="0" smtClean="0"/>
              <a:t>		Assisting in Marketing</a:t>
            </a:r>
          </a:p>
          <a:p>
            <a:pPr marL="514350" indent="-514350">
              <a:buNone/>
            </a:pPr>
            <a:r>
              <a:rPr lang="en-US" dirty="0" smtClean="0"/>
              <a:t>	</a:t>
            </a:r>
            <a:r>
              <a:rPr lang="en-US" dirty="0" smtClean="0"/>
              <a:t>		Advising the company in appointment</a:t>
            </a:r>
          </a:p>
          <a:p>
            <a:pPr marL="514350" indent="-514350">
              <a:buNone/>
            </a:pPr>
            <a:r>
              <a:rPr lang="en-US" dirty="0" smtClean="0"/>
              <a:t>	</a:t>
            </a:r>
            <a:r>
              <a:rPr lang="en-US" dirty="0" smtClean="0"/>
              <a:t>		Directing the various agencies involved in public issue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2. Registrar to the Issue</a:t>
            </a:r>
          </a:p>
          <a:p>
            <a:pPr>
              <a:buNone/>
            </a:pPr>
            <a:r>
              <a:rPr lang="en-US" dirty="0" smtClean="0"/>
              <a:t>	</a:t>
            </a:r>
            <a:r>
              <a:rPr lang="en-US" dirty="0" smtClean="0"/>
              <a:t>	Appointed by lead managers. Logical support such as access to a computer, internet and a telephone. Redress the complaints.</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 Underwriters</a:t>
            </a:r>
          </a:p>
          <a:p>
            <a:pPr>
              <a:buNone/>
            </a:pPr>
            <a:r>
              <a:rPr lang="en-US" dirty="0" smtClean="0"/>
              <a:t>	</a:t>
            </a:r>
            <a:r>
              <a:rPr lang="en-US" dirty="0" smtClean="0"/>
              <a:t>		Underwriting is a contract in which an underwriter gives an assurance to the issuer that he will subscribe to the securities offered in the event of non-subscription by the persons to whom they are offered.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New Issue Market</a:t>
            </a:r>
            <a:endParaRPr lang="en-US" dirty="0"/>
          </a:p>
        </p:txBody>
      </p:sp>
      <p:sp>
        <p:nvSpPr>
          <p:cNvPr id="3" name="Content Placeholder 2"/>
          <p:cNvSpPr>
            <a:spLocks noGrp="1"/>
          </p:cNvSpPr>
          <p:nvPr>
            <p:ph idx="1"/>
          </p:nvPr>
        </p:nvSpPr>
        <p:spPr>
          <a:xfrm>
            <a:off x="457200" y="1600200"/>
            <a:ext cx="5867400" cy="4525963"/>
          </a:xfrm>
        </p:spPr>
        <p:txBody>
          <a:bodyPr/>
          <a:lstStyle/>
          <a:p>
            <a:r>
              <a:rPr lang="en-US" dirty="0"/>
              <a:t>A new issue is a reference to a security that has been registered, issued, and is being sold on a market to the public for the first time. </a:t>
            </a:r>
            <a:r>
              <a:rPr lang="en-US" dirty="0" smtClean="0"/>
              <a:t>The issuer may be a new company or an existing company.</a:t>
            </a:r>
            <a:endParaRPr lang="en-US" dirty="0"/>
          </a:p>
        </p:txBody>
      </p:sp>
      <p:pic>
        <p:nvPicPr>
          <p:cNvPr id="2050" name="Picture 2" descr="C:\Users\commerceS2\Desktop\Gokila\ne2.jpg"/>
          <p:cNvPicPr>
            <a:picLocks noChangeAspect="1" noChangeArrowheads="1"/>
          </p:cNvPicPr>
          <p:nvPr/>
        </p:nvPicPr>
        <p:blipFill>
          <a:blip r:embed="rId2"/>
          <a:srcRect/>
          <a:stretch>
            <a:fillRect/>
          </a:stretch>
        </p:blipFill>
        <p:spPr bwMode="auto">
          <a:xfrm>
            <a:off x="6096000" y="1752600"/>
            <a:ext cx="2705100" cy="3733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Types/Methods of New Issues</a:t>
            </a:r>
            <a:endParaRPr lang="en-US" dirty="0"/>
          </a:p>
        </p:txBody>
      </p:sp>
      <p:sp>
        <p:nvSpPr>
          <p:cNvPr id="3" name="Content Placeholder 2"/>
          <p:cNvSpPr>
            <a:spLocks noGrp="1"/>
          </p:cNvSpPr>
          <p:nvPr>
            <p:ph idx="1"/>
          </p:nvPr>
        </p:nvSpPr>
        <p:spPr>
          <a:xfrm>
            <a:off x="457200" y="1600200"/>
            <a:ext cx="5943600" cy="4525963"/>
          </a:xfrm>
        </p:spPr>
        <p:txBody>
          <a:bodyPr/>
          <a:lstStyle/>
          <a:p>
            <a:pPr>
              <a:buFont typeface="Wingdings" pitchFamily="2" charset="2"/>
              <a:buChar char="Ø"/>
            </a:pPr>
            <a:r>
              <a:rPr lang="en-US" dirty="0" smtClean="0"/>
              <a:t>Public Issues</a:t>
            </a:r>
          </a:p>
          <a:p>
            <a:pPr>
              <a:buFont typeface="Wingdings" pitchFamily="2" charset="2"/>
              <a:buChar char="Ø"/>
            </a:pPr>
            <a:r>
              <a:rPr lang="en-US" dirty="0" smtClean="0"/>
              <a:t>Preferential Issues</a:t>
            </a:r>
          </a:p>
          <a:p>
            <a:pPr>
              <a:buFont typeface="Wingdings" pitchFamily="2" charset="2"/>
              <a:buChar char="Ø"/>
            </a:pPr>
            <a:r>
              <a:rPr lang="en-US" dirty="0" smtClean="0"/>
              <a:t>Rights </a:t>
            </a:r>
            <a:r>
              <a:rPr lang="en-US" dirty="0" smtClean="0"/>
              <a:t>Issues</a:t>
            </a:r>
          </a:p>
          <a:p>
            <a:pPr>
              <a:buFont typeface="Wingdings" pitchFamily="2" charset="2"/>
              <a:buChar char="Ø"/>
            </a:pPr>
            <a:r>
              <a:rPr lang="en-US" dirty="0" smtClean="0"/>
              <a:t>Offer for </a:t>
            </a:r>
            <a:r>
              <a:rPr lang="en-US" dirty="0" smtClean="0"/>
              <a:t>sale</a:t>
            </a:r>
          </a:p>
          <a:p>
            <a:pPr>
              <a:buFont typeface="Wingdings" pitchFamily="2" charset="2"/>
              <a:buChar char="Ø"/>
            </a:pPr>
            <a:r>
              <a:rPr lang="en-US" dirty="0" smtClean="0"/>
              <a:t>Private </a:t>
            </a:r>
            <a:r>
              <a:rPr lang="en-US" dirty="0" smtClean="0"/>
              <a:t>Placement</a:t>
            </a:r>
          </a:p>
          <a:p>
            <a:pPr>
              <a:buFont typeface="Wingdings" pitchFamily="2" charset="2"/>
              <a:buChar char="Ø"/>
            </a:pPr>
            <a:r>
              <a:rPr lang="en-US" dirty="0" smtClean="0"/>
              <a:t>Bonus Issue</a:t>
            </a:r>
            <a:endParaRPr lang="en-US" dirty="0" smtClean="0"/>
          </a:p>
          <a:p>
            <a:pPr>
              <a:buNone/>
            </a:pPr>
            <a:endParaRPr lang="en-US" dirty="0"/>
          </a:p>
        </p:txBody>
      </p:sp>
      <p:pic>
        <p:nvPicPr>
          <p:cNvPr id="4098" name="Picture 2" descr="C:\Users\commerceS2\Desktop\Gokila\ne8.jpg"/>
          <p:cNvPicPr>
            <a:picLocks noChangeAspect="1" noChangeArrowheads="1"/>
          </p:cNvPicPr>
          <p:nvPr/>
        </p:nvPicPr>
        <p:blipFill>
          <a:blip r:embed="rId2"/>
          <a:srcRect/>
          <a:stretch>
            <a:fillRect/>
          </a:stretch>
        </p:blipFill>
        <p:spPr bwMode="auto">
          <a:xfrm>
            <a:off x="5791200" y="1905000"/>
            <a:ext cx="2619375" cy="174307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Public Issue</a:t>
            </a:r>
            <a:endParaRPr lang="en-US" b="1" dirty="0"/>
          </a:p>
        </p:txBody>
      </p:sp>
      <p:sp>
        <p:nvSpPr>
          <p:cNvPr id="3" name="Content Placeholder 2"/>
          <p:cNvSpPr>
            <a:spLocks noGrp="1"/>
          </p:cNvSpPr>
          <p:nvPr>
            <p:ph idx="1"/>
          </p:nvPr>
        </p:nvSpPr>
        <p:spPr>
          <a:xfrm>
            <a:off x="457200" y="1600200"/>
            <a:ext cx="5562600" cy="4525963"/>
          </a:xfrm>
        </p:spPr>
        <p:txBody>
          <a:bodyPr>
            <a:normAutofit fontScale="92500" lnSpcReduction="10000"/>
          </a:bodyPr>
          <a:lstStyle/>
          <a:p>
            <a:pPr>
              <a:buNone/>
            </a:pPr>
            <a:r>
              <a:rPr lang="en-US" dirty="0"/>
              <a:t>When a company raises funds by selling (issuing) its shares (or debenture / bonds) to the public through issue of offer document (prospectus), it is called a public issue. </a:t>
            </a:r>
            <a:endParaRPr lang="en-US" dirty="0" smtClean="0"/>
          </a:p>
          <a:p>
            <a:pPr>
              <a:buFont typeface="Wingdings" pitchFamily="2" charset="2"/>
              <a:buChar char="v"/>
            </a:pPr>
            <a:r>
              <a:rPr lang="en-US" dirty="0" smtClean="0"/>
              <a:t>Initial Public Offering(IPO)</a:t>
            </a:r>
          </a:p>
          <a:p>
            <a:pPr>
              <a:buFont typeface="Wingdings" pitchFamily="2" charset="2"/>
              <a:buChar char="v"/>
            </a:pPr>
            <a:r>
              <a:rPr lang="en-US" dirty="0" smtClean="0"/>
              <a:t>Follow on Public Offering(FPO)</a:t>
            </a:r>
          </a:p>
          <a:p>
            <a:pPr>
              <a:buFont typeface="Wingdings" pitchFamily="2" charset="2"/>
              <a:buChar char="v"/>
            </a:pPr>
            <a:r>
              <a:rPr lang="en-US" dirty="0" smtClean="0"/>
              <a:t>Fast-track Issue(FTI)		</a:t>
            </a:r>
            <a:r>
              <a:rPr lang="en-US" dirty="0"/>
              <a:t>	</a:t>
            </a:r>
            <a:r>
              <a:rPr lang="en-US" dirty="0" smtClean="0"/>
              <a:t>		</a:t>
            </a:r>
            <a:endParaRPr lang="en-US" dirty="0"/>
          </a:p>
        </p:txBody>
      </p:sp>
      <p:pic>
        <p:nvPicPr>
          <p:cNvPr id="3074" name="Picture 2" descr="C:\Users\commerceS2\Desktop\Gokila\ne3.jpg"/>
          <p:cNvPicPr>
            <a:picLocks noChangeAspect="1" noChangeArrowheads="1"/>
          </p:cNvPicPr>
          <p:nvPr/>
        </p:nvPicPr>
        <p:blipFill>
          <a:blip r:embed="rId2"/>
          <a:srcRect/>
          <a:stretch>
            <a:fillRect/>
          </a:stretch>
        </p:blipFill>
        <p:spPr bwMode="auto">
          <a:xfrm>
            <a:off x="5943600" y="1828800"/>
            <a:ext cx="2819400" cy="3124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4419600" cy="5029200"/>
          </a:xfrm>
        </p:spPr>
        <p:txBody>
          <a:bodyPr>
            <a:normAutofit/>
          </a:bodyPr>
          <a:lstStyle/>
          <a:p>
            <a:pPr marL="514350" indent="-514350">
              <a:buFont typeface="+mj-lt"/>
              <a:buAutoNum type="arabicPeriod"/>
            </a:pPr>
            <a:r>
              <a:rPr lang="en-US" b="1" dirty="0" smtClean="0"/>
              <a:t>Initial Public Offering </a:t>
            </a:r>
            <a:endParaRPr lang="en-US" b="1" dirty="0" smtClean="0"/>
          </a:p>
          <a:p>
            <a:pPr marL="514350" indent="-514350">
              <a:buNone/>
            </a:pPr>
            <a:r>
              <a:rPr lang="en-US" dirty="0" smtClean="0"/>
              <a:t>When </a:t>
            </a:r>
            <a:r>
              <a:rPr lang="en-US" dirty="0"/>
              <a:t>a (unlisted) company makes a public issue for the first time and gets its shares listed on stock exchange, the public issue is called as initial public </a:t>
            </a:r>
            <a:r>
              <a:rPr lang="en-US" dirty="0" smtClean="0"/>
              <a:t>offer.</a:t>
            </a:r>
            <a:r>
              <a:rPr lang="en-US" dirty="0"/>
              <a:t> </a:t>
            </a:r>
            <a:r>
              <a:rPr lang="en-US" dirty="0" smtClean="0"/>
              <a:t> </a:t>
            </a:r>
            <a:endParaRPr lang="en-US" dirty="0"/>
          </a:p>
        </p:txBody>
      </p:sp>
      <p:pic>
        <p:nvPicPr>
          <p:cNvPr id="1026" name="Picture 2" descr="C:\Users\commerceS2\Desktop\Gokila\ne5.jpg"/>
          <p:cNvPicPr>
            <a:picLocks noChangeAspect="1" noChangeArrowheads="1"/>
          </p:cNvPicPr>
          <p:nvPr/>
        </p:nvPicPr>
        <p:blipFill>
          <a:blip r:embed="rId2"/>
          <a:srcRect/>
          <a:stretch>
            <a:fillRect/>
          </a:stretch>
        </p:blipFill>
        <p:spPr bwMode="auto">
          <a:xfrm>
            <a:off x="4953000" y="2209800"/>
            <a:ext cx="3810000" cy="4038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4953000" cy="4525963"/>
          </a:xfrm>
        </p:spPr>
        <p:txBody>
          <a:bodyPr/>
          <a:lstStyle/>
          <a:p>
            <a:pPr>
              <a:buNone/>
            </a:pPr>
            <a:r>
              <a:rPr lang="en-US" dirty="0" smtClean="0"/>
              <a:t>2. </a:t>
            </a:r>
            <a:r>
              <a:rPr lang="en-US" b="1" dirty="0" smtClean="0"/>
              <a:t>Follow-on public offer (</a:t>
            </a:r>
            <a:r>
              <a:rPr lang="en-US" b="1" dirty="0" smtClean="0"/>
              <a:t>FPO)</a:t>
            </a:r>
          </a:p>
          <a:p>
            <a:pPr>
              <a:buNone/>
            </a:pPr>
            <a:r>
              <a:rPr lang="en-US" dirty="0" smtClean="0"/>
              <a:t>When </a:t>
            </a:r>
            <a:r>
              <a:rPr lang="en-US" dirty="0" smtClean="0"/>
              <a:t>a listed company makes another public issue to raise capital, it is called follow-on offer (</a:t>
            </a:r>
            <a:r>
              <a:rPr lang="en-US" b="1" dirty="0" smtClean="0"/>
              <a:t>FPO</a:t>
            </a:r>
            <a:r>
              <a:rPr lang="en-US" dirty="0" smtClean="0"/>
              <a:t>).</a:t>
            </a:r>
            <a:endParaRPr lang="en-US" dirty="0"/>
          </a:p>
        </p:txBody>
      </p:sp>
      <p:pic>
        <p:nvPicPr>
          <p:cNvPr id="2050" name="Picture 2" descr="C:\Users\commerceS2\Desktop\Gokila\ne6.jpg"/>
          <p:cNvPicPr>
            <a:picLocks noChangeAspect="1" noChangeArrowheads="1"/>
          </p:cNvPicPr>
          <p:nvPr/>
        </p:nvPicPr>
        <p:blipFill>
          <a:blip r:embed="rId2"/>
          <a:srcRect/>
          <a:stretch>
            <a:fillRect/>
          </a:stretch>
        </p:blipFill>
        <p:spPr bwMode="auto">
          <a:xfrm>
            <a:off x="5334000" y="1371600"/>
            <a:ext cx="3048000" cy="45624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0"/>
            <a:ext cx="4648200" cy="5029200"/>
          </a:xfrm>
        </p:spPr>
        <p:txBody>
          <a:bodyPr/>
          <a:lstStyle/>
          <a:p>
            <a:pPr>
              <a:buNone/>
            </a:pPr>
            <a:r>
              <a:rPr lang="en-US" dirty="0" smtClean="0"/>
              <a:t>3. </a:t>
            </a:r>
            <a:r>
              <a:rPr lang="en-US" b="1" dirty="0" smtClean="0"/>
              <a:t>Fast Track Issue(FTI)</a:t>
            </a:r>
          </a:p>
          <a:p>
            <a:pPr>
              <a:buNone/>
            </a:pPr>
            <a:r>
              <a:rPr lang="en-US" dirty="0" smtClean="0"/>
              <a:t>	</a:t>
            </a:r>
            <a:r>
              <a:rPr lang="en-US" dirty="0" smtClean="0"/>
              <a:t>	This facility is available to companies that are listed on the BSE or the NSE for at least three years.</a:t>
            </a:r>
            <a:endParaRPr lang="en-US" dirty="0"/>
          </a:p>
        </p:txBody>
      </p:sp>
      <p:pic>
        <p:nvPicPr>
          <p:cNvPr id="3074" name="Picture 2" descr="C:\Users\commerceS2\Desktop\Gokila\ne7.jpg"/>
          <p:cNvPicPr>
            <a:picLocks noChangeAspect="1" noChangeArrowheads="1"/>
          </p:cNvPicPr>
          <p:nvPr/>
        </p:nvPicPr>
        <p:blipFill>
          <a:blip r:embed="rId2"/>
          <a:srcRect/>
          <a:stretch>
            <a:fillRect/>
          </a:stretch>
        </p:blipFill>
        <p:spPr bwMode="auto">
          <a:xfrm>
            <a:off x="5867400" y="1905000"/>
            <a:ext cx="2466975" cy="2971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Preferential Issue</a:t>
            </a:r>
            <a:r>
              <a:rPr lang="en-US" dirty="0" smtClean="0"/>
              <a:t/>
            </a:r>
            <a:br>
              <a:rPr lang="en-US" dirty="0" smtClean="0"/>
            </a:br>
            <a:endParaRPr lang="en-US" dirty="0"/>
          </a:p>
        </p:txBody>
      </p:sp>
      <p:sp>
        <p:nvSpPr>
          <p:cNvPr id="3" name="Content Placeholder 2"/>
          <p:cNvSpPr>
            <a:spLocks noGrp="1"/>
          </p:cNvSpPr>
          <p:nvPr>
            <p:ph idx="1"/>
          </p:nvPr>
        </p:nvSpPr>
        <p:spPr>
          <a:xfrm>
            <a:off x="457200" y="1828800"/>
            <a:ext cx="5105400" cy="4525963"/>
          </a:xfrm>
        </p:spPr>
        <p:txBody>
          <a:bodyPr>
            <a:normAutofit fontScale="85000" lnSpcReduction="10000"/>
          </a:bodyPr>
          <a:lstStyle/>
          <a:p>
            <a:pPr>
              <a:buNone/>
            </a:pPr>
            <a:r>
              <a:rPr lang="en-US" dirty="0" smtClean="0"/>
              <a:t>The listed companies issue securities to a select group of persons under sec 81 of the companies Act, 1956.  </a:t>
            </a:r>
            <a:endParaRPr lang="en-US" dirty="0" smtClean="0"/>
          </a:p>
          <a:p>
            <a:pPr>
              <a:buNone/>
            </a:pPr>
            <a:r>
              <a:rPr lang="en-US" dirty="0" smtClean="0"/>
              <a:t>Select group of persons:</a:t>
            </a:r>
          </a:p>
          <a:p>
            <a:pPr>
              <a:buNone/>
            </a:pPr>
            <a:r>
              <a:rPr lang="en-US" dirty="0" smtClean="0"/>
              <a:t>	</a:t>
            </a:r>
            <a:r>
              <a:rPr lang="en-US" dirty="0" smtClean="0"/>
              <a:t>	Financial Institutions</a:t>
            </a:r>
          </a:p>
          <a:p>
            <a:pPr>
              <a:buNone/>
            </a:pPr>
            <a:r>
              <a:rPr lang="en-US" dirty="0" smtClean="0"/>
              <a:t>	</a:t>
            </a:r>
            <a:r>
              <a:rPr lang="en-US" dirty="0" smtClean="0"/>
              <a:t>	Mutual Funds or</a:t>
            </a:r>
          </a:p>
          <a:p>
            <a:pPr>
              <a:buNone/>
            </a:pPr>
            <a:r>
              <a:rPr lang="en-US" dirty="0" smtClean="0"/>
              <a:t>	</a:t>
            </a:r>
            <a:r>
              <a:rPr lang="en-US" dirty="0" smtClean="0"/>
              <a:t>	High net worth individuals</a:t>
            </a:r>
          </a:p>
          <a:p>
            <a:pPr>
              <a:buNone/>
            </a:pPr>
            <a:r>
              <a:rPr lang="en-US" dirty="0" smtClean="0"/>
              <a:t>	</a:t>
            </a:r>
            <a:r>
              <a:rPr lang="en-US" dirty="0" smtClean="0"/>
              <a:t>	</a:t>
            </a:r>
          </a:p>
          <a:p>
            <a:pPr>
              <a:buNone/>
            </a:pPr>
            <a:r>
              <a:rPr lang="en-US" dirty="0" smtClean="0"/>
              <a:t>	</a:t>
            </a:r>
            <a:r>
              <a:rPr lang="en-US" dirty="0" smtClean="0"/>
              <a:t>	</a:t>
            </a:r>
            <a:endParaRPr lang="en-US" dirty="0"/>
          </a:p>
        </p:txBody>
      </p:sp>
      <p:pic>
        <p:nvPicPr>
          <p:cNvPr id="5122" name="Picture 2" descr="C:\Users\commerceS2\Desktop\Gokila\ne9.jpg"/>
          <p:cNvPicPr>
            <a:picLocks noChangeAspect="1" noChangeArrowheads="1"/>
          </p:cNvPicPr>
          <p:nvPr/>
        </p:nvPicPr>
        <p:blipFill>
          <a:blip r:embed="rId2"/>
          <a:srcRect/>
          <a:stretch>
            <a:fillRect/>
          </a:stretch>
        </p:blipFill>
        <p:spPr bwMode="auto">
          <a:xfrm>
            <a:off x="6096000" y="1828800"/>
            <a:ext cx="2743200" cy="3352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Issue</a:t>
            </a:r>
            <a:endParaRPr lang="en-US" dirty="0"/>
          </a:p>
        </p:txBody>
      </p:sp>
      <p:sp>
        <p:nvSpPr>
          <p:cNvPr id="3" name="Content Placeholder 2"/>
          <p:cNvSpPr>
            <a:spLocks noGrp="1"/>
          </p:cNvSpPr>
          <p:nvPr>
            <p:ph idx="1"/>
          </p:nvPr>
        </p:nvSpPr>
        <p:spPr>
          <a:xfrm>
            <a:off x="457200" y="1600200"/>
            <a:ext cx="5105400" cy="4525963"/>
          </a:xfrm>
        </p:spPr>
        <p:txBody>
          <a:bodyPr>
            <a:normAutofit lnSpcReduction="10000"/>
          </a:bodyPr>
          <a:lstStyle/>
          <a:p>
            <a:pPr>
              <a:buNone/>
            </a:pPr>
            <a:r>
              <a:rPr lang="en-US" dirty="0" smtClean="0"/>
              <a:t>When a company raises funds from its existing shareholders by selling (issuing) them new shares / debentures, it is called as </a:t>
            </a:r>
            <a:r>
              <a:rPr lang="en-US" b="1" dirty="0" smtClean="0"/>
              <a:t>rights issue</a:t>
            </a:r>
            <a:r>
              <a:rPr lang="en-US" dirty="0" smtClean="0"/>
              <a:t>. The offer document for a rights issue is called as the </a:t>
            </a:r>
            <a:r>
              <a:rPr lang="en-US" b="1" dirty="0" smtClean="0"/>
              <a:t>Letter of Offer </a:t>
            </a:r>
            <a:r>
              <a:rPr lang="en-US" dirty="0" smtClean="0"/>
              <a:t>and the issue is kept open for 30-60 days. </a:t>
            </a:r>
            <a:endParaRPr lang="en-US" dirty="0"/>
          </a:p>
        </p:txBody>
      </p:sp>
      <p:pic>
        <p:nvPicPr>
          <p:cNvPr id="6146" name="Picture 2" descr="C:\Users\commerceS2\Desktop\Gokila\ne10.jpg"/>
          <p:cNvPicPr>
            <a:picLocks noChangeAspect="1" noChangeArrowheads="1"/>
          </p:cNvPicPr>
          <p:nvPr/>
        </p:nvPicPr>
        <p:blipFill>
          <a:blip r:embed="rId2"/>
          <a:srcRect/>
          <a:stretch>
            <a:fillRect/>
          </a:stretch>
        </p:blipFill>
        <p:spPr bwMode="auto">
          <a:xfrm>
            <a:off x="5638800" y="1905000"/>
            <a:ext cx="3276600" cy="40386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315</Words>
  <Application>Microsoft Office PowerPoint</Application>
  <PresentationFormat>On-screen Show (4:3)</PresentationFormat>
  <Paragraphs>49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New Issue Market(Primary Market)</vt:lpstr>
      <vt:lpstr>Meaning of New Issue Market</vt:lpstr>
      <vt:lpstr>Types/Methods of New Issues</vt:lpstr>
      <vt:lpstr>Public Issue</vt:lpstr>
      <vt:lpstr>Slide 5</vt:lpstr>
      <vt:lpstr>Slide 6</vt:lpstr>
      <vt:lpstr>Slide 7</vt:lpstr>
      <vt:lpstr>Preferential Issue </vt:lpstr>
      <vt:lpstr>Rights Issue</vt:lpstr>
      <vt:lpstr>Offer for sale</vt:lpstr>
      <vt:lpstr>Private Placement</vt:lpstr>
      <vt:lpstr>Bonus Issue</vt:lpstr>
      <vt:lpstr>Parties Involved in the New Issue</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Issue Market(Primary Market)</dc:title>
  <dc:creator>commerceS2</dc:creator>
  <cp:lastModifiedBy>commerceS2</cp:lastModifiedBy>
  <cp:revision>6</cp:revision>
  <dcterms:created xsi:type="dcterms:W3CDTF">2019-01-09T05:32:40Z</dcterms:created>
  <dcterms:modified xsi:type="dcterms:W3CDTF">2019-01-09T10:03:38Z</dcterms:modified>
</cp:coreProperties>
</file>